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61" r:id="rId3"/>
    <p:sldId id="363" r:id="rId4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5229"/>
    <a:srgbClr val="FFDDDD"/>
    <a:srgbClr val="FF66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92" autoAdjust="0"/>
    <p:restoredTop sz="92336" autoAdjust="0"/>
  </p:normalViewPr>
  <p:slideViewPr>
    <p:cSldViewPr snapToGrid="0">
      <p:cViewPr varScale="1">
        <p:scale>
          <a:sx n="107" d="100"/>
          <a:sy n="107" d="100"/>
        </p:scale>
        <p:origin x="88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FBAD5-7EE9-4770-9E89-284B4F61FE0C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E66BD-E1B5-4E60-9DE1-9E5DF7EB372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89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355272" y="0"/>
            <a:ext cx="9836727" cy="4779818"/>
          </a:xfrm>
          <a:prstGeom prst="rect">
            <a:avLst/>
          </a:prstGeom>
          <a:solidFill>
            <a:srgbClr val="B0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riangle rectangle 1"/>
          <p:cNvSpPr/>
          <p:nvPr userDrawn="1"/>
        </p:nvSpPr>
        <p:spPr>
          <a:xfrm flipH="1">
            <a:off x="0" y="3574471"/>
            <a:ext cx="12191998" cy="3284718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Trapèze 33"/>
          <p:cNvSpPr/>
          <p:nvPr userDrawn="1"/>
        </p:nvSpPr>
        <p:spPr>
          <a:xfrm>
            <a:off x="0" y="0"/>
            <a:ext cx="12191997" cy="6859189"/>
          </a:xfrm>
          <a:custGeom>
            <a:avLst/>
            <a:gdLst>
              <a:gd name="connsiteX0" fmla="*/ 0 w 12191997"/>
              <a:gd name="connsiteY0" fmla="*/ 6859189 h 6859189"/>
              <a:gd name="connsiteX1" fmla="*/ 0 w 12191997"/>
              <a:gd name="connsiteY1" fmla="*/ 0 h 6859189"/>
              <a:gd name="connsiteX2" fmla="*/ 12191997 w 12191997"/>
              <a:gd name="connsiteY2" fmla="*/ 0 h 6859189"/>
              <a:gd name="connsiteX3" fmla="*/ 12191997 w 12191997"/>
              <a:gd name="connsiteY3" fmla="*/ 6859189 h 6859189"/>
              <a:gd name="connsiteX4" fmla="*/ 0 w 12191997"/>
              <a:gd name="connsiteY4" fmla="*/ 6859189 h 6859189"/>
              <a:gd name="connsiteX0" fmla="*/ 0 w 12191997"/>
              <a:gd name="connsiteY0" fmla="*/ 6859189 h 6859189"/>
              <a:gd name="connsiteX1" fmla="*/ 0 w 12191997"/>
              <a:gd name="connsiteY1" fmla="*/ 0 h 6859189"/>
              <a:gd name="connsiteX2" fmla="*/ 3028541 w 12191997"/>
              <a:gd name="connsiteY2" fmla="*/ 0 h 6859189"/>
              <a:gd name="connsiteX3" fmla="*/ 12191997 w 12191997"/>
              <a:gd name="connsiteY3" fmla="*/ 6859189 h 6859189"/>
              <a:gd name="connsiteX4" fmla="*/ 0 w 12191997"/>
              <a:gd name="connsiteY4" fmla="*/ 6859189 h 6859189"/>
              <a:gd name="connsiteX0" fmla="*/ 0 w 12191997"/>
              <a:gd name="connsiteY0" fmla="*/ 6859189 h 6859189"/>
              <a:gd name="connsiteX1" fmla="*/ 0 w 12191997"/>
              <a:gd name="connsiteY1" fmla="*/ 0 h 6859189"/>
              <a:gd name="connsiteX2" fmla="*/ 2503248 w 12191997"/>
              <a:gd name="connsiteY2" fmla="*/ 0 h 6859189"/>
              <a:gd name="connsiteX3" fmla="*/ 12191997 w 12191997"/>
              <a:gd name="connsiteY3" fmla="*/ 6859189 h 6859189"/>
              <a:gd name="connsiteX4" fmla="*/ 0 w 12191997"/>
              <a:gd name="connsiteY4" fmla="*/ 6859189 h 6859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1997" h="6859189">
                <a:moveTo>
                  <a:pt x="0" y="6859189"/>
                </a:moveTo>
                <a:lnTo>
                  <a:pt x="0" y="0"/>
                </a:lnTo>
                <a:lnTo>
                  <a:pt x="2503248" y="0"/>
                </a:lnTo>
                <a:lnTo>
                  <a:pt x="12191997" y="6859189"/>
                </a:lnTo>
                <a:lnTo>
                  <a:pt x="0" y="6859189"/>
                </a:lnTo>
                <a:close/>
              </a:path>
            </a:pathLst>
          </a:custGeom>
          <a:solidFill>
            <a:srgbClr val="D92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Titre 21"/>
          <p:cNvSpPr>
            <a:spLocks noGrp="1"/>
          </p:cNvSpPr>
          <p:nvPr>
            <p:ph type="title" hasCustomPrompt="1"/>
          </p:nvPr>
        </p:nvSpPr>
        <p:spPr>
          <a:xfrm>
            <a:off x="838200" y="2770187"/>
            <a:ext cx="6790899" cy="1494633"/>
          </a:xfrm>
        </p:spPr>
        <p:txBody>
          <a:bodyPr/>
          <a:lstStyle>
            <a:lvl1pPr algn="l"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lvl1pPr>
          </a:lstStyle>
          <a:p>
            <a:pPr algn="l">
              <a:defRPr sz="4900">
                <a:solidFill>
                  <a:srgbClr val="FFFFFF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4901" dirty="0" smtClean="0">
                <a:latin typeface="Arial" charset="0"/>
                <a:ea typeface="Arial" charset="0"/>
                <a:cs typeface="Arial" charset="0"/>
              </a:rPr>
              <a:t>Titre de la page</a:t>
            </a:r>
            <a:br>
              <a:rPr lang="fr-FR" sz="4901" dirty="0" smtClean="0">
                <a:latin typeface="Arial" charset="0"/>
                <a:ea typeface="Arial" charset="0"/>
                <a:cs typeface="Arial" charset="0"/>
              </a:rPr>
            </a:br>
            <a:r>
              <a:rPr lang="fr-FR" sz="4901" dirty="0" smtClean="0">
                <a:latin typeface="Arial" charset="0"/>
                <a:ea typeface="Arial" charset="0"/>
                <a:cs typeface="Arial" charset="0"/>
              </a:rPr>
              <a:t>de couverture</a:t>
            </a:r>
            <a:endParaRPr lang="fr-FR" sz="490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0" name="Shape 138"/>
          <p:cNvSpPr/>
          <p:nvPr userDrawn="1"/>
        </p:nvSpPr>
        <p:spPr>
          <a:xfrm>
            <a:off x="886913" y="4418609"/>
            <a:ext cx="331193" cy="64691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wrap="square" lIns="50800" tIns="50800" rIns="50800" bIns="50800" numCol="1" anchor="ctr">
            <a:noAutofit/>
          </a:bodyPr>
          <a:lstStyle/>
          <a:p>
            <a:pPr>
              <a:defRPr sz="2400">
                <a:solidFill>
                  <a:srgbClr val="FFFFFF"/>
                </a:solidFill>
              </a:defRPr>
            </a:pPr>
            <a:endParaRPr sz="2400"/>
          </a:p>
        </p:txBody>
      </p:sp>
      <p:pic>
        <p:nvPicPr>
          <p:cNvPr id="31" name="Image 3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13" y="5703367"/>
            <a:ext cx="3052201" cy="6529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867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5799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972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135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41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2097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4949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39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203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5960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4978400" cy="6858000"/>
          </a:xfrm>
          <a:prstGeom prst="rect">
            <a:avLst/>
          </a:prstGeom>
          <a:solidFill>
            <a:srgbClr val="D92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4370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457200"/>
            <a:ext cx="6172200" cy="54038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4369" y="2057399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  <a:latin typeface="Averta" charset="0"/>
                <a:ea typeface="Averta" charset="0"/>
                <a:cs typeface="Averta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riangle rectangle 12"/>
          <p:cNvSpPr/>
          <p:nvPr userDrawn="1"/>
        </p:nvSpPr>
        <p:spPr>
          <a:xfrm>
            <a:off x="0" y="5029200"/>
            <a:ext cx="2159000" cy="1828800"/>
          </a:xfrm>
          <a:prstGeom prst="rtTriangle">
            <a:avLst/>
          </a:prstGeom>
          <a:solidFill>
            <a:srgbClr val="B027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292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276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defRPr sz="4000">
                <a:solidFill>
                  <a:srgbClr val="D8232A"/>
                </a:solidFill>
                <a:latin typeface="Averta"/>
                <a:ea typeface="Averta"/>
                <a:cs typeface="Averta"/>
                <a:sym typeface="Averta"/>
              </a:defRPr>
            </a:pPr>
            <a:r>
              <a:rPr lang="fr-FR" sz="4001" dirty="0" smtClean="0">
                <a:latin typeface="Arial" charset="0"/>
                <a:ea typeface="Arial" charset="0"/>
                <a:cs typeface="Arial" charset="0"/>
              </a:rPr>
              <a:t>Titre</a:t>
            </a:r>
            <a:endParaRPr lang="fr-FR" sz="4901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F18DD-0672-184E-8EE7-3465B906774A}" type="datetimeFigureOut">
              <a:rPr lang="fr-FR" smtClean="0"/>
              <a:t>16/10/2019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3BCCE-FB34-C24E-A968-07737AFD9175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riangle rectangle 9"/>
          <p:cNvSpPr/>
          <p:nvPr userDrawn="1"/>
        </p:nvSpPr>
        <p:spPr>
          <a:xfrm>
            <a:off x="0" y="5029200"/>
            <a:ext cx="2159000" cy="1828800"/>
          </a:xfrm>
          <a:prstGeom prst="rtTriangle">
            <a:avLst/>
          </a:prstGeom>
          <a:solidFill>
            <a:srgbClr val="D923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Triangle rectangle 10"/>
          <p:cNvSpPr/>
          <p:nvPr userDrawn="1"/>
        </p:nvSpPr>
        <p:spPr>
          <a:xfrm flipH="1">
            <a:off x="6540500" y="5691187"/>
            <a:ext cx="5651500" cy="1171575"/>
          </a:xfrm>
          <a:prstGeom prst="rtTriangle">
            <a:avLst/>
          </a:prstGeom>
          <a:solidFill>
            <a:srgbClr val="DCDE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360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D8232A"/>
          </a:solidFill>
          <a:latin typeface="Averta" charset="0"/>
          <a:ea typeface="Averta" charset="0"/>
          <a:cs typeface="Averta" charset="0"/>
          <a:sym typeface="Averta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40000"/>
            <a:lumOff val="6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55600" y="952500"/>
            <a:ext cx="10820400" cy="3340099"/>
          </a:xfrm>
        </p:spPr>
        <p:txBody>
          <a:bodyPr>
            <a:normAutofit/>
          </a:bodyPr>
          <a:lstStyle/>
          <a:p>
            <a:r>
              <a:rPr lang="fr-FR" dirty="0"/>
              <a:t>Format de signature pour </a:t>
            </a:r>
            <a:r>
              <a:rPr lang="fr-FR" dirty="0" smtClean="0"/>
              <a:t>l'Université </a:t>
            </a:r>
            <a:r>
              <a:rPr lang="fr-FR" dirty="0"/>
              <a:t>Paris Nanterre (UPN), membre de la </a:t>
            </a:r>
            <a:r>
              <a:rPr lang="fr-FR" dirty="0" err="1"/>
              <a:t>Comue</a:t>
            </a:r>
            <a:r>
              <a:rPr lang="fr-FR" dirty="0"/>
              <a:t> </a:t>
            </a:r>
            <a:r>
              <a:rPr lang="fr-FR" dirty="0" err="1"/>
              <a:t>Universite</a:t>
            </a:r>
            <a:r>
              <a:rPr lang="fr-FR" dirty="0"/>
              <a:t>́ Paris </a:t>
            </a:r>
            <a:r>
              <a:rPr lang="fr-FR" dirty="0" err="1"/>
              <a:t>Lumières</a:t>
            </a:r>
            <a:r>
              <a:rPr lang="fr-FR" dirty="0"/>
              <a:t> (UPL) </a:t>
            </a:r>
          </a:p>
        </p:txBody>
      </p:sp>
    </p:spTree>
    <p:extLst>
      <p:ext uri="{BB962C8B-B14F-4D97-AF65-F5344CB8AC3E}">
        <p14:creationId xmlns:p14="http://schemas.microsoft.com/office/powerpoint/2010/main" val="295412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64370" y="457199"/>
            <a:ext cx="4124446" cy="2491273"/>
          </a:xfrm>
        </p:spPr>
        <p:txBody>
          <a:bodyPr>
            <a:normAutofit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 smtClean="0"/>
              <a:t> </a:t>
            </a:r>
            <a:r>
              <a:rPr lang="fr-FR" dirty="0"/>
              <a:t>Les principes :</a:t>
            </a:r>
            <a:br>
              <a:rPr lang="fr-FR" dirty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5381775" y="333136"/>
            <a:ext cx="6159500" cy="6524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  <a:p>
            <a:pPr marL="285750" indent="-285750">
              <a:buFont typeface="Arial"/>
              <a:buChar char="•"/>
            </a:pPr>
            <a:r>
              <a:rPr lang="fr-FR" sz="2800" dirty="0"/>
              <a:t>L'écriture </a:t>
            </a:r>
            <a:r>
              <a:rPr lang="fr-FR" sz="2800" dirty="0" err="1" smtClean="0"/>
              <a:t>monoligne</a:t>
            </a:r>
            <a:r>
              <a:rPr lang="fr-FR" sz="2800" dirty="0" smtClean="0"/>
              <a:t> </a:t>
            </a:r>
            <a:r>
              <a:rPr lang="fr-FR" sz="2800" dirty="0"/>
              <a:t>: l'ensemble des tutelles de l'unité d'appartenance des auteurs </a:t>
            </a:r>
            <a:r>
              <a:rPr lang="fr-FR" sz="2800" dirty="0" smtClean="0">
                <a:solidFill>
                  <a:srgbClr val="FF0000"/>
                </a:solidFill>
              </a:rPr>
              <a:t>sur </a:t>
            </a:r>
            <a:r>
              <a:rPr lang="fr-FR" sz="2800" dirty="0">
                <a:solidFill>
                  <a:srgbClr val="FF0000"/>
                </a:solidFill>
              </a:rPr>
              <a:t>une seule </a:t>
            </a:r>
            <a:r>
              <a:rPr lang="fr-FR" sz="2800" dirty="0" smtClean="0">
                <a:solidFill>
                  <a:srgbClr val="FF0000"/>
                </a:solidFill>
              </a:rPr>
              <a:t>ligne</a:t>
            </a:r>
          </a:p>
          <a:p>
            <a:pPr marL="285750" indent="-285750">
              <a:buFont typeface="Arial"/>
              <a:buChar char="•"/>
            </a:pPr>
            <a:endParaRPr lang="fr-FR" sz="2800" dirty="0"/>
          </a:p>
          <a:p>
            <a:pPr marL="285750" indent="-285750">
              <a:buFont typeface="Arial"/>
              <a:buChar char="•"/>
            </a:pPr>
            <a:r>
              <a:rPr lang="fr-FR" sz="2800" dirty="0"/>
              <a:t>L'université Paris Nanterre s'identifie par </a:t>
            </a:r>
            <a:r>
              <a:rPr lang="fr-FR" sz="2800" dirty="0">
                <a:solidFill>
                  <a:srgbClr val="FF0000"/>
                </a:solidFill>
              </a:rPr>
              <a:t>le sigle : </a:t>
            </a:r>
            <a:r>
              <a:rPr lang="fr-FR" sz="2800" dirty="0" err="1">
                <a:solidFill>
                  <a:srgbClr val="FF0000"/>
                </a:solidFill>
              </a:rPr>
              <a:t>Univ</a:t>
            </a:r>
            <a:r>
              <a:rPr lang="fr-FR" sz="2800" dirty="0">
                <a:solidFill>
                  <a:srgbClr val="FF0000"/>
                </a:solidFill>
              </a:rPr>
              <a:t> Paris Nanterre</a:t>
            </a:r>
            <a:r>
              <a:rPr lang="fr-FR" sz="2800" dirty="0"/>
              <a:t>, précédé de son appartenance à l'Université Paris </a:t>
            </a:r>
            <a:r>
              <a:rPr lang="fr-FR" sz="2800" dirty="0" smtClean="0"/>
              <a:t>Lumière</a:t>
            </a:r>
          </a:p>
          <a:p>
            <a:pPr marL="285750" indent="-285750">
              <a:buFont typeface="Arial"/>
              <a:buChar char="•"/>
            </a:pPr>
            <a:endParaRPr lang="fr-FR" sz="2800" dirty="0"/>
          </a:p>
          <a:p>
            <a:pPr marL="285750" indent="-285750">
              <a:buFont typeface="Arial"/>
              <a:buChar char="•"/>
            </a:pPr>
            <a:r>
              <a:rPr lang="fr-FR" sz="2800" dirty="0"/>
              <a:t>L'université Paris Lumière s'identifie par le sigle : </a:t>
            </a:r>
            <a:r>
              <a:rPr lang="fr-FR" sz="2800" dirty="0">
                <a:solidFill>
                  <a:srgbClr val="FF0000"/>
                </a:solidFill>
              </a:rPr>
              <a:t>UPL</a:t>
            </a:r>
          </a:p>
          <a:p>
            <a:endParaRPr lang="fr-FR" dirty="0"/>
          </a:p>
          <a:p>
            <a:r>
              <a:rPr lang="fr-FR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54697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r>
              <a:rPr lang="fr-FR" dirty="0"/>
              <a:t>Signature CREF</a:t>
            </a:r>
            <a:br>
              <a:rPr lang="fr-FR" dirty="0"/>
            </a:b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dirty="0" smtClean="0"/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 smtClean="0"/>
              <a:t>Centre </a:t>
            </a:r>
            <a:r>
              <a:rPr lang="fr-FR" dirty="0"/>
              <a:t>de Recherches Education et Formation, UPL, </a:t>
            </a:r>
            <a:r>
              <a:rPr lang="fr-FR" dirty="0" err="1"/>
              <a:t>Univ</a:t>
            </a:r>
            <a:r>
              <a:rPr lang="fr-FR" dirty="0"/>
              <a:t> Paris Nanterre, F92000 Nanterre France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00149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Personnalisée 17">
      <a:dk1>
        <a:srgbClr val="996633"/>
      </a:dk1>
      <a:lt1>
        <a:srgbClr val="FFFFFF"/>
      </a:lt1>
      <a:dk2>
        <a:srgbClr val="996633"/>
      </a:dk2>
      <a:lt2>
        <a:srgbClr val="DFDCB7"/>
      </a:lt2>
      <a:accent1>
        <a:srgbClr val="996633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anterre" id="{AAFA1111-6274-4B4D-A72C-3CC1392749D9}" vid="{12CF7C99-5493-AA45-9021-909CC84623C3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7780</TotalTime>
  <Words>81</Words>
  <Application>Microsoft Office PowerPoint</Application>
  <PresentationFormat>Grand écran</PresentationFormat>
  <Paragraphs>14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Averta</vt:lpstr>
      <vt:lpstr>Calibri</vt:lpstr>
      <vt:lpstr>1_Thème Office</vt:lpstr>
      <vt:lpstr>Format de signature pour l'Université Paris Nanterre (UPN), membre de la Comue Université Paris Lumières (UPL) </vt:lpstr>
      <vt:lpstr>  Les principes :   </vt:lpstr>
      <vt:lpstr>  Signature CREF  </vt:lpstr>
    </vt:vector>
  </TitlesOfParts>
  <Company>Université Paris Ouest Nanterre La Défense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AIDE A LA RÉDACTION DU  DOSSIER D’ACCRÉDITATION HCERES</dc:title>
  <dc:creator>Bertrand Olympe</dc:creator>
  <cp:lastModifiedBy>Geneviève</cp:lastModifiedBy>
  <cp:revision>373</cp:revision>
  <cp:lastPrinted>2019-10-16T11:02:48Z</cp:lastPrinted>
  <dcterms:created xsi:type="dcterms:W3CDTF">2018-10-29T09:55:02Z</dcterms:created>
  <dcterms:modified xsi:type="dcterms:W3CDTF">2019-10-16T11:06:37Z</dcterms:modified>
</cp:coreProperties>
</file>